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1" r:id="rId6"/>
    <p:sldId id="262" r:id="rId7"/>
    <p:sldId id="258" r:id="rId8"/>
    <p:sldId id="257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80-71C2-4DCA-9E19-23C7394B5EFE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130D-3EE5-41D2-BF11-06409668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53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80-71C2-4DCA-9E19-23C7394B5EFE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130D-3EE5-41D2-BF11-06409668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37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80-71C2-4DCA-9E19-23C7394B5EFE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130D-3EE5-41D2-BF11-06409668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0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5234-1535-4EDB-858A-859FB5D3DA96}" type="datetimeFigureOut">
              <a:rPr lang="it-IT"/>
              <a:pPr>
                <a:defRPr/>
              </a:pPr>
              <a:t>11/12/2020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A9D9A-4565-4747-A73E-8A70434FBB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38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80-71C2-4DCA-9E19-23C7394B5EFE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130D-3EE5-41D2-BF11-06409668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66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80-71C2-4DCA-9E19-23C7394B5EFE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130D-3EE5-41D2-BF11-06409668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52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80-71C2-4DCA-9E19-23C7394B5EFE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130D-3EE5-41D2-BF11-06409668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03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80-71C2-4DCA-9E19-23C7394B5EFE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130D-3EE5-41D2-BF11-06409668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18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80-71C2-4DCA-9E19-23C7394B5EFE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130D-3EE5-41D2-BF11-06409668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36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80-71C2-4DCA-9E19-23C7394B5EFE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130D-3EE5-41D2-BF11-06409668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8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80-71C2-4DCA-9E19-23C7394B5EFE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130D-3EE5-41D2-BF11-06409668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90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80-71C2-4DCA-9E19-23C7394B5EFE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130D-3EE5-41D2-BF11-06409668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8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FC80-71C2-4DCA-9E19-23C7394B5EFE}" type="datetimeFigureOut">
              <a:rPr lang="it-IT" smtClean="0"/>
              <a:t>11/12/2020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130D-3EE5-41D2-BF11-06409668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85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7907383" cy="59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1018903"/>
            <a:ext cx="7236822" cy="542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3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98" y="378824"/>
            <a:ext cx="7637416" cy="57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6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320039"/>
            <a:ext cx="7628709" cy="57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0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83" y="215536"/>
            <a:ext cx="7280366" cy="54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1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137" y="333102"/>
            <a:ext cx="6414182" cy="48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5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Rectangle 2"/>
          <p:cNvSpPr>
            <a:spLocks noGrp="1"/>
          </p:cNvSpPr>
          <p:nvPr>
            <p:ph type="title"/>
          </p:nvPr>
        </p:nvSpPr>
        <p:spPr>
          <a:xfrm>
            <a:off x="1524000" y="332656"/>
            <a:ext cx="9144000" cy="1084982"/>
          </a:xfrm>
        </p:spPr>
        <p:txBody>
          <a:bodyPr>
            <a:normAutofit/>
          </a:bodyPr>
          <a:lstStyle/>
          <a:p>
            <a:r>
              <a:rPr lang="it-IT" sz="2800" b="1" dirty="0"/>
              <a:t>La popolazione a Pisa e nella corona urbana</a:t>
            </a:r>
          </a:p>
        </p:txBody>
      </p:sp>
      <p:graphicFrame>
        <p:nvGraphicFramePr>
          <p:cNvPr id="47117" name="Object 1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703389" y="836613"/>
          <a:ext cx="5976937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fico" r:id="rId3" imgW="6096117" imgH="4067051" progId="MSGraph.Chart.8">
                  <p:embed followColorScheme="full"/>
                </p:oleObj>
              </mc:Choice>
              <mc:Fallback>
                <p:oleObj name="Grafico" r:id="rId3" imgW="6096117" imgH="4067051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836613"/>
                        <a:ext cx="5976937" cy="590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7680325" y="1341439"/>
            <a:ext cx="2808288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i="1">
                <a:solidFill>
                  <a:schemeClr val="accent1"/>
                </a:solidFill>
              </a:rPr>
              <a:t>Pisa</a:t>
            </a:r>
            <a:r>
              <a:rPr lang="it-IT" sz="2800">
                <a:solidFill>
                  <a:schemeClr val="accent1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it-IT" sz="2400"/>
              <a:t>1981: 104509 ab.</a:t>
            </a:r>
          </a:p>
          <a:p>
            <a:pPr algn="ctr">
              <a:spcBef>
                <a:spcPct val="50000"/>
              </a:spcBef>
            </a:pPr>
            <a:r>
              <a:rPr lang="it-IT" sz="2400"/>
              <a:t>2011: 85858 ab.</a:t>
            </a:r>
          </a:p>
          <a:p>
            <a:pPr algn="ctr">
              <a:spcBef>
                <a:spcPct val="50000"/>
              </a:spcBef>
            </a:pPr>
            <a:r>
              <a:rPr lang="it-IT" sz="2400"/>
              <a:t>Saldo  -18651ab.</a:t>
            </a:r>
          </a:p>
          <a:p>
            <a:pPr algn="ctr">
              <a:spcBef>
                <a:spcPct val="50000"/>
              </a:spcBef>
            </a:pPr>
            <a:endParaRPr lang="it-IT" sz="1000"/>
          </a:p>
          <a:p>
            <a:pPr algn="ctr">
              <a:spcBef>
                <a:spcPct val="50000"/>
              </a:spcBef>
            </a:pPr>
            <a:r>
              <a:rPr lang="it-IT" sz="2800" b="1" i="1">
                <a:solidFill>
                  <a:schemeClr val="accent2"/>
                </a:solidFill>
              </a:rPr>
              <a:t>Corona Urbana</a:t>
            </a:r>
          </a:p>
          <a:p>
            <a:pPr algn="ctr">
              <a:spcBef>
                <a:spcPct val="50000"/>
              </a:spcBef>
            </a:pPr>
            <a:r>
              <a:rPr lang="it-IT" sz="2400"/>
              <a:t>1981: 84214 ab.</a:t>
            </a:r>
          </a:p>
          <a:p>
            <a:pPr algn="ctr">
              <a:spcBef>
                <a:spcPct val="50000"/>
              </a:spcBef>
            </a:pPr>
            <a:r>
              <a:rPr lang="it-IT" sz="2400"/>
              <a:t>2011: 102190 ab.</a:t>
            </a:r>
          </a:p>
          <a:p>
            <a:pPr algn="ctr">
              <a:spcBef>
                <a:spcPct val="50000"/>
              </a:spcBef>
            </a:pPr>
            <a:r>
              <a:rPr lang="it-IT" sz="2400"/>
              <a:t>Saldo +17976 ab</a:t>
            </a:r>
            <a:r>
              <a:rPr lang="it-IT" sz="2000"/>
              <a:t>.</a:t>
            </a:r>
          </a:p>
          <a:p>
            <a:pPr>
              <a:spcBef>
                <a:spcPct val="50000"/>
              </a:spcBef>
            </a:pP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28401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ustomShape 1"/>
          <p:cNvSpPr>
            <a:spLocks noChangeArrowheads="1"/>
          </p:cNvSpPr>
          <p:nvPr/>
        </p:nvSpPr>
        <p:spPr bwMode="auto">
          <a:xfrm>
            <a:off x="1774825" y="1"/>
            <a:ext cx="87137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4000" b="1" dirty="0">
                <a:latin typeface="Calibri" pitchFamily="34" charset="0"/>
              </a:rPr>
              <a:t>Cancellazioni annuali medie (2002-2009) all’anagrafe pisana e destinazioni</a:t>
            </a:r>
            <a:endParaRPr lang="it-IT" b="1" dirty="0"/>
          </a:p>
        </p:txBody>
      </p:sp>
      <p:sp>
        <p:nvSpPr>
          <p:cNvPr id="50178" name="CustomShape 2"/>
          <p:cNvSpPr>
            <a:spLocks noChangeArrowheads="1"/>
          </p:cNvSpPr>
          <p:nvPr/>
        </p:nvSpPr>
        <p:spPr bwMode="auto">
          <a:xfrm>
            <a:off x="1631951" y="3716339"/>
            <a:ext cx="1871663" cy="1800225"/>
          </a:xfrm>
          <a:prstGeom prst="ellipse">
            <a:avLst/>
          </a:prstGeom>
          <a:solidFill>
            <a:srgbClr val="4F81BD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it-IT" sz="2400" b="1">
                <a:solidFill>
                  <a:srgbClr val="FFFFFF"/>
                </a:solidFill>
              </a:rPr>
              <a:t>Cascina </a:t>
            </a:r>
            <a:endParaRPr lang="it-IT"/>
          </a:p>
          <a:p>
            <a:pPr algn="ctr"/>
            <a:r>
              <a:rPr lang="it-IT" sz="2400" b="1">
                <a:solidFill>
                  <a:srgbClr val="FFFFFF"/>
                </a:solidFill>
              </a:rPr>
              <a:t>450</a:t>
            </a:r>
            <a:endParaRPr lang="it-IT"/>
          </a:p>
        </p:txBody>
      </p:sp>
      <p:sp>
        <p:nvSpPr>
          <p:cNvPr id="50179" name="CustomShape 3"/>
          <p:cNvSpPr>
            <a:spLocks noChangeArrowheads="1"/>
          </p:cNvSpPr>
          <p:nvPr/>
        </p:nvSpPr>
        <p:spPr bwMode="auto">
          <a:xfrm>
            <a:off x="8401051" y="4581526"/>
            <a:ext cx="1871663" cy="1800225"/>
          </a:xfrm>
          <a:prstGeom prst="ellipse">
            <a:avLst/>
          </a:prstGeom>
          <a:solidFill>
            <a:srgbClr val="4F81BD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San Giuliano T.</a:t>
            </a:r>
            <a:endParaRPr lang="it-IT"/>
          </a:p>
          <a:p>
            <a:pPr algn="ctr"/>
            <a:r>
              <a:rPr lang="it-IT" sz="2000" b="1">
                <a:solidFill>
                  <a:srgbClr val="FFFFFF"/>
                </a:solidFill>
              </a:rPr>
              <a:t>250</a:t>
            </a:r>
            <a:endParaRPr lang="it-IT"/>
          </a:p>
        </p:txBody>
      </p:sp>
      <p:sp>
        <p:nvSpPr>
          <p:cNvPr id="50180" name="CustomShape 4"/>
          <p:cNvSpPr>
            <a:spLocks noChangeArrowheads="1"/>
          </p:cNvSpPr>
          <p:nvPr/>
        </p:nvSpPr>
        <p:spPr bwMode="auto">
          <a:xfrm>
            <a:off x="3935414" y="4941889"/>
            <a:ext cx="1870075" cy="1800225"/>
          </a:xfrm>
          <a:prstGeom prst="ellipse">
            <a:avLst/>
          </a:prstGeom>
          <a:solidFill>
            <a:srgbClr val="4F81BD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Vecchiano</a:t>
            </a:r>
            <a:endParaRPr lang="it-IT"/>
          </a:p>
          <a:p>
            <a:pPr algn="ctr"/>
            <a:r>
              <a:rPr lang="it-IT" sz="2000" b="1">
                <a:solidFill>
                  <a:srgbClr val="FFFFFF"/>
                </a:solidFill>
              </a:rPr>
              <a:t>Calci</a:t>
            </a:r>
            <a:endParaRPr lang="it-IT"/>
          </a:p>
          <a:p>
            <a:pPr algn="ctr"/>
            <a:r>
              <a:rPr lang="it-IT" sz="2000" b="1">
                <a:solidFill>
                  <a:srgbClr val="FFFFFF"/>
                </a:solidFill>
              </a:rPr>
              <a:t>Vicopisano</a:t>
            </a:r>
            <a:endParaRPr lang="it-IT"/>
          </a:p>
          <a:p>
            <a:pPr algn="ctr"/>
            <a:r>
              <a:rPr lang="it-IT" sz="2000" b="1">
                <a:solidFill>
                  <a:srgbClr val="FFFFFF"/>
                </a:solidFill>
              </a:rPr>
              <a:t>180</a:t>
            </a:r>
            <a:endParaRPr lang="it-IT"/>
          </a:p>
        </p:txBody>
      </p:sp>
      <p:sp>
        <p:nvSpPr>
          <p:cNvPr id="50181" name="CustomShape 5"/>
          <p:cNvSpPr>
            <a:spLocks noChangeArrowheads="1"/>
          </p:cNvSpPr>
          <p:nvPr/>
        </p:nvSpPr>
        <p:spPr bwMode="auto">
          <a:xfrm>
            <a:off x="4583113" y="1268414"/>
            <a:ext cx="3313112" cy="3094037"/>
          </a:xfrm>
          <a:prstGeom prst="ellipse">
            <a:avLst/>
          </a:prstGeom>
          <a:solidFill>
            <a:srgbClr val="4F81BD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In questo periodo, </a:t>
            </a:r>
            <a:endParaRPr lang="it-IT"/>
          </a:p>
          <a:p>
            <a:pPr algn="ctr"/>
            <a:r>
              <a:rPr lang="it-IT" sz="2000" b="1">
                <a:solidFill>
                  <a:srgbClr val="FFFFFF"/>
                </a:solidFill>
              </a:rPr>
              <a:t>ogni anno emigrano </a:t>
            </a:r>
            <a:endParaRPr lang="it-IT"/>
          </a:p>
          <a:p>
            <a:pPr algn="ctr"/>
            <a:r>
              <a:rPr lang="it-IT" sz="2000" b="1">
                <a:solidFill>
                  <a:srgbClr val="FFFFFF"/>
                </a:solidFill>
              </a:rPr>
              <a:t>da Pisa 880 abitanti </a:t>
            </a:r>
            <a:endParaRPr lang="it-IT"/>
          </a:p>
          <a:p>
            <a:pPr algn="ctr"/>
            <a:r>
              <a:rPr lang="it-IT" sz="2000" b="1">
                <a:solidFill>
                  <a:srgbClr val="FFFFFF"/>
                </a:solidFill>
              </a:rPr>
              <a:t>che trasferiscono </a:t>
            </a:r>
            <a:endParaRPr lang="it-IT"/>
          </a:p>
          <a:p>
            <a:pPr algn="ctr"/>
            <a:r>
              <a:rPr lang="it-IT" sz="2000" b="1">
                <a:solidFill>
                  <a:srgbClr val="FFFFFF"/>
                </a:solidFill>
              </a:rPr>
              <a:t>la loro residenza </a:t>
            </a:r>
            <a:endParaRPr lang="it-IT"/>
          </a:p>
          <a:p>
            <a:pPr algn="ctr"/>
            <a:r>
              <a:rPr lang="it-IT" sz="2000" b="1">
                <a:solidFill>
                  <a:srgbClr val="FFFFFF"/>
                </a:solidFill>
              </a:rPr>
              <a:t>nei comuni limitrofi </a:t>
            </a:r>
            <a:endParaRPr lang="it-IT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3503614" y="3429000"/>
            <a:ext cx="1296987" cy="647700"/>
          </a:xfrm>
          <a:prstGeom prst="line">
            <a:avLst/>
          </a:prstGeom>
          <a:noFill/>
          <a:ln w="2160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5232401" y="4149725"/>
            <a:ext cx="358775" cy="863600"/>
          </a:xfrm>
          <a:prstGeom prst="line">
            <a:avLst/>
          </a:prstGeom>
          <a:noFill/>
          <a:ln w="20304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7464425" y="3789364"/>
            <a:ext cx="1079500" cy="935037"/>
          </a:xfrm>
          <a:prstGeom prst="line">
            <a:avLst/>
          </a:prstGeom>
          <a:noFill/>
          <a:ln w="2160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8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Grafico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popolazione a Pisa e nella corona urbana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</cp:revision>
  <dcterms:created xsi:type="dcterms:W3CDTF">2020-12-11T11:25:56Z</dcterms:created>
  <dcterms:modified xsi:type="dcterms:W3CDTF">2020-12-11T11:32:51Z</dcterms:modified>
</cp:coreProperties>
</file>